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56" r:id="rId3"/>
    <p:sldId id="257" r:id="rId4"/>
    <p:sldId id="258" r:id="rId5"/>
    <p:sldId id="259" r:id="rId6"/>
    <p:sldId id="260" r:id="rId7"/>
    <p:sldId id="268" r:id="rId8"/>
    <p:sldId id="269" r:id="rId9"/>
    <p:sldId id="270" r:id="rId10"/>
    <p:sldId id="265" r:id="rId11"/>
    <p:sldId id="263" r:id="rId12"/>
    <p:sldId id="261" r:id="rId13"/>
    <p:sldId id="272" r:id="rId14"/>
    <p:sldId id="267" r:id="rId15"/>
    <p:sldId id="262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60D1A-FF90-4BE1-979D-7D2D3AC0C877}" type="datetimeFigureOut">
              <a:rPr lang="it-IT" smtClean="0"/>
              <a:pPr/>
              <a:t>26/10/2015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FF4AC-1C4E-4A7F-93A3-C2AF226FF098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BFE04F-9C2B-48FC-B816-FAC6CD65FCE5}" type="slidenum">
              <a:rPr lang="it-IT"/>
              <a:pPr/>
              <a:t>15</a:t>
            </a:fld>
            <a:endParaRPr lang="it-IT"/>
          </a:p>
        </p:txBody>
      </p:sp>
      <p:sp>
        <p:nvSpPr>
          <p:cNvPr id="579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24D9-BA60-4E0F-801E-0777318D0482}" type="datetimeFigureOut">
              <a:rPr lang="it-IT" smtClean="0"/>
              <a:pPr/>
              <a:t>26/10/2015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4AEF-F9AF-48E8-9D51-53718412092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24D9-BA60-4E0F-801E-0777318D0482}" type="datetimeFigureOut">
              <a:rPr lang="it-IT" smtClean="0"/>
              <a:pPr/>
              <a:t>26/10/2015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4AEF-F9AF-48E8-9D51-53718412092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24D9-BA60-4E0F-801E-0777318D0482}" type="datetimeFigureOut">
              <a:rPr lang="it-IT" smtClean="0"/>
              <a:pPr/>
              <a:t>26/10/2015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4AEF-F9AF-48E8-9D51-53718412092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24D9-BA60-4E0F-801E-0777318D0482}" type="datetimeFigureOut">
              <a:rPr lang="it-IT" smtClean="0"/>
              <a:pPr/>
              <a:t>26/10/2015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4AEF-F9AF-48E8-9D51-53718412092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24D9-BA60-4E0F-801E-0777318D0482}" type="datetimeFigureOut">
              <a:rPr lang="it-IT" smtClean="0"/>
              <a:pPr/>
              <a:t>26/10/2015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4AEF-F9AF-48E8-9D51-53718412092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24D9-BA60-4E0F-801E-0777318D0482}" type="datetimeFigureOut">
              <a:rPr lang="it-IT" smtClean="0"/>
              <a:pPr/>
              <a:t>26/10/2015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4AEF-F9AF-48E8-9D51-53718412092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24D9-BA60-4E0F-801E-0777318D0482}" type="datetimeFigureOut">
              <a:rPr lang="it-IT" smtClean="0"/>
              <a:pPr/>
              <a:t>26/10/2015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4AEF-F9AF-48E8-9D51-53718412092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24D9-BA60-4E0F-801E-0777318D0482}" type="datetimeFigureOut">
              <a:rPr lang="it-IT" smtClean="0"/>
              <a:pPr/>
              <a:t>26/10/2015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4AEF-F9AF-48E8-9D51-53718412092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24D9-BA60-4E0F-801E-0777318D0482}" type="datetimeFigureOut">
              <a:rPr lang="it-IT" smtClean="0"/>
              <a:pPr/>
              <a:t>26/10/2015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4AEF-F9AF-48E8-9D51-53718412092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24D9-BA60-4E0F-801E-0777318D0482}" type="datetimeFigureOut">
              <a:rPr lang="it-IT" smtClean="0"/>
              <a:pPr/>
              <a:t>26/10/2015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4AEF-F9AF-48E8-9D51-53718412092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24D9-BA60-4E0F-801E-0777318D0482}" type="datetimeFigureOut">
              <a:rPr lang="it-IT" smtClean="0"/>
              <a:pPr/>
              <a:t>26/10/2015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4AEF-F9AF-48E8-9D51-53718412092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424D9-BA60-4E0F-801E-0777318D0482}" type="datetimeFigureOut">
              <a:rPr lang="it-IT" smtClean="0"/>
              <a:pPr/>
              <a:t>26/10/2015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54AEF-F9AF-48E8-9D51-537184120928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it/imgres?imgurl=http://www.risarcimentosalute.it/wp-content/uploads/2015/03/imm-responsabilita.jpg&amp;imgrefurl=http://www.risarcimentosalute.it/&amp;docid=hr6_sGwLXfwJ-M&amp;tbnid=5Qgm8YVQWssdYM:&amp;w=350&amp;h=233&amp;ei=o_TVVYbwCcWbU_eQulA&amp;ved=0CAYQxiAwBGoVChMIxs36oP-3xwIVxc0UCh13iA4K&amp;iact=c&amp;ictx=1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it/imgres?imgurl=http://www.quotidianosanita.it/img_prima/front8806484.jpg&amp;imgrefurl=http://www.quotidianosanita.it/governo-e-parlamento/articolo.php?articolo_id=26843&amp;docid=EG_hcjkCODvxJM&amp;tbnid=D0QHu6AUx5ZufM:&amp;w=150&amp;h=150&amp;ei=undefined&amp;ved=undefined&amp;iact=c&amp;ictx=1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it/url?sa=i&amp;rct=j&amp;q=&amp;esrc=s&amp;source=images&amp;cd=&amp;cad=rja&amp;uact=8&amp;ved=0CAcQjRxqFQoTCIjP9qD_t8cCFYhxFAodDCIL8w&amp;url=http://www.telemeditalia.it/it/ej-sanita/content/detail/0/180/1645/un-dibattito-sulla-medicina-difensiva.html&amp;ei=o_TVVcjxBYjjUYzErJgP&amp;bvm=bv.99804247,d.d24&amp;psig=AFQjCNHwMMUlj2CuRHgaVq0bMDhN8sBsbw&amp;ust=1440171476576616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jpeg"/><Relationship Id="rId4" Type="http://schemas.openxmlformats.org/officeDocument/2006/relationships/hyperlink" Target="https://www.google.it/imgres?imgurl=http://www.risarcimentosalute.it/wp-content/uploads/2015/03/imm-responsabilita.jpg&amp;imgrefurl=http://www.risarcimentosalute.it/&amp;docid=hr6_sGwLXfwJ-M&amp;tbnid=5Qgm8YVQWssdYM:&amp;w=350&amp;h=233&amp;ei=o_TVVYbwCcWbU_eQulA&amp;ved=0CAYQxiAwBGoVChMIxs36oP-3xwIVxc0UCh13iA4K&amp;iact=c&amp;ictx=1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it/imgres?imgurl=http://www.cardano.pv.it/sstranieri/immagini/arte1.jpg&amp;imgrefurl=http://www.cardano.pv.it/sstranieri/Alessandro%20Magno%20nell_arte.htm&amp;docid=cNBPH3wl8RCz-M&amp;tbnid=QfOMHE53Q53BBM:&amp;w=419&amp;h=249&amp;ei=E_rVVeeHAsLpUs_Zs8gN&amp;ved=0CAMQxiAwAWoVChMIp93TuIS4xwIVwrQUCh3P7AzZ&amp;iact=c&amp;ictx=1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it/imgres?imgurl=http://www.risarcimentosalute.it/wp-content/uploads/2015/03/imm-responsabilita.jpg&amp;imgrefurl=http://www.risarcimentosalute.it/&amp;docid=hr6_sGwLXfwJ-M&amp;tbnid=5Qgm8YVQWssdYM:&amp;w=350&amp;h=233&amp;ei=o_TVVYbwCcWbU_eQulA&amp;ved=0CAYQxiAwBGoVChMIxs36oP-3xwIVxc0UCh13iA4K&amp;iact=c&amp;ictx=1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it/url?sa=i&amp;rct=j&amp;q=&amp;esrc=s&amp;source=images&amp;cd=&amp;cad=rja&amp;uact=8&amp;ved=0CAcQjRxqFQoTCIjP9qD_t8cCFYhxFAodDCIL8w&amp;url=http://www.telemeditalia.it/it/ej-sanita/content/detail/0/180/1645/un-dibattito-sulla-medicina-difensiva.html&amp;ei=o_TVVcjxBYjjUYzErJgP&amp;bvm=bv.99804247,d.d24&amp;psig=AFQjCNHwMMUlj2CuRHgaVq0bMDhN8sBsbw&amp;ust=144017147657661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it/imgres?imgurl=http://www.pilloledistoria.it/wp-content/uploads/2014/07/Alessandromagno.jpg&amp;imgrefurl=http://www.pilloledistoria.it/4256/storia-antica/alessandro-magno-era-ubriacone&amp;docid=bq1nsZvmap_5ZM&amp;tbnid=Qbgs5p-WYn-RtM:&amp;w=250&amp;h=300&amp;ei=y_nVVenSN4TiUbjniLgI&amp;ved=0CAIQxiAwAGoVChMIqeTeloS4xwIVBHEUCh24MwKH&amp;iact=c&amp;ictx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www.google.it/imgres?imgurl=http://www.cardano.pv.it/sstranieri/immagini/arte1.jpg&amp;imgrefurl=http://www.cardano.pv.it/sstranieri/Alessandro%20Magno%20nell_arte.htm&amp;docid=cNBPH3wl8RCz-M&amp;tbnid=QfOMHE53Q53BBM:&amp;w=419&amp;h=249&amp;ei=E_rVVeeHAsLpUs_Zs8gN&amp;ved=0CAMQxiAwAWoVChMIp93TuIS4xwIVwrQUCh3P7AzZ&amp;iact=c&amp;ictx=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it/imgres?imgurl=http://images.slideplayer.it/3/950190/slides/slide_23.jpg&amp;imgrefurl=http://slideplayer.it/slide/950190/&amp;docid=7R-OkH7DiNKUnM&amp;tbnid=jvDpVfbuS4TbzM:&amp;w=960&amp;h=720&amp;ei=qf3VVfekLsX0UOrkr-gG&amp;ved=0CAIQxiAwAGoVChMIt53e7oe4xwIVRToUCh1q8gtt&amp;iact=c&amp;ictx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496"/>
            <a:ext cx="8229600" cy="2928958"/>
          </a:xfrm>
        </p:spPr>
        <p:txBody>
          <a:bodyPr>
            <a:normAutofit/>
          </a:bodyPr>
          <a:lstStyle/>
          <a:p>
            <a:r>
              <a:rPr lang="it-IT" sz="3600" dirty="0" smtClean="0"/>
              <a:t>LA MEDICINA DIFENSIVA, nuova realtà nel rapporto medico paziente, tutela per la professionalità del medico o garanzia per la salute del cittadino ?</a:t>
            </a:r>
            <a:endParaRPr lang="it-IT" sz="3600" dirty="0"/>
          </a:p>
        </p:txBody>
      </p:sp>
      <p:pic>
        <p:nvPicPr>
          <p:cNvPr id="4" name="Picture 2" descr="Immagine correlat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42852"/>
            <a:ext cx="3571932" cy="235745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785794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TAVOLA ROTONDA</a:t>
            </a:r>
            <a:endParaRPr lang="it-IT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286380" y="6000768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COMO 28 ottobre 2015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it-IT" sz="3600" dirty="0" smtClean="0"/>
              <a:t>Un medico preoccupato e non tranquillo  è un medico non efficente e un pericolo per il cittadino</a:t>
            </a:r>
            <a:endParaRPr lang="it-IT" sz="3600" dirty="0"/>
          </a:p>
        </p:txBody>
      </p:sp>
      <p:pic>
        <p:nvPicPr>
          <p:cNvPr id="24578" name="Picture 2" descr="Immagine correlat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143116"/>
            <a:ext cx="3929090" cy="31432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00034" y="5643578"/>
            <a:ext cx="842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/>
              <a:t>Sotto assedio giudiziario e mediatico</a:t>
            </a:r>
            <a:endParaRPr lang="it-IT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3614734" cy="1214422"/>
          </a:xfrm>
        </p:spPr>
        <p:txBody>
          <a:bodyPr>
            <a:noAutofit/>
          </a:bodyPr>
          <a:lstStyle/>
          <a:p>
            <a:r>
              <a:rPr lang="it-IT" sz="3600" dirty="0" smtClean="0"/>
              <a:t>MEDICINA  DIFENSIVA</a:t>
            </a:r>
            <a:endParaRPr lang="it-IT" sz="3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it-IT" sz="4000" dirty="0" smtClean="0"/>
              <a:t>Perchè?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 smtClean="0"/>
              <a:t>Rapporto medico – </a:t>
            </a:r>
            <a:r>
              <a:rPr lang="it-IT" sz="4000" smtClean="0"/>
              <a:t>paziente cambiato ?</a:t>
            </a:r>
            <a:endParaRPr lang="it-IT" sz="4000" dirty="0" smtClean="0"/>
          </a:p>
          <a:p>
            <a:pPr>
              <a:buFont typeface="Arial" pitchFamily="34" charset="0"/>
              <a:buChar char="•"/>
            </a:pPr>
            <a:r>
              <a:rPr lang="it-IT" sz="4000" dirty="0" smtClean="0"/>
              <a:t>Quali strategie ?</a:t>
            </a:r>
            <a:endParaRPr lang="it-IT" sz="4000" dirty="0"/>
          </a:p>
        </p:txBody>
      </p:sp>
      <p:sp>
        <p:nvSpPr>
          <p:cNvPr id="2050" name="AutoShape 2" descr="Risultati immagini per FOTOGRAFIE medicina difensiva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2" name="AutoShape 4" descr="Risultati immagini per FOTOGRAFIE medicina difensiva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4" name="Picture 6" descr="http://www.telemeditalia.it/HP3Image/cover/1645_gen_296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714752"/>
            <a:ext cx="3429024" cy="2786082"/>
          </a:xfrm>
          <a:prstGeom prst="rect">
            <a:avLst/>
          </a:prstGeom>
          <a:noFill/>
        </p:spPr>
      </p:pic>
      <p:pic>
        <p:nvPicPr>
          <p:cNvPr id="8" name="Picture 2" descr="Immagine correlata">
            <a:hlinkClick r:id="rId4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86314" y="714356"/>
            <a:ext cx="2928958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 bwMode="auto">
          <a:xfrm>
            <a:off x="323850" y="1341438"/>
            <a:ext cx="8429625" cy="460851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14300" dist="88900" dir="2700000" algn="tl" rotWithShape="0">
              <a:srgbClr val="2E7EA5">
                <a:alpha val="40000"/>
              </a:srgbClr>
            </a:outerShdw>
          </a:effectLst>
        </p:spPr>
        <p:txBody>
          <a:bodyPr lIns="91336" tIns="45668" rIns="91336" bIns="45668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it-IT" sz="2400" kern="0">
              <a:solidFill>
                <a:sysClr val="windowText" lastClr="000000"/>
              </a:solidFill>
              <a:latin typeface="+mn-lt"/>
              <a:ea typeface="ＭＳ Ｐゴシック" charset="-128"/>
            </a:endParaRPr>
          </a:p>
        </p:txBody>
      </p:sp>
      <p:pic>
        <p:nvPicPr>
          <p:cNvPr id="75779" name="Picture 1" descr="MEDICO-PAZIENTE.png"/>
          <p:cNvPicPr>
            <a:picLocks noChangeAspect="1"/>
          </p:cNvPicPr>
          <p:nvPr/>
        </p:nvPicPr>
        <p:blipFill>
          <a:blip r:embed="rId2"/>
          <a:srcRect b="13040"/>
          <a:stretch>
            <a:fillRect/>
          </a:stretch>
        </p:blipFill>
        <p:spPr bwMode="auto">
          <a:xfrm>
            <a:off x="1343025" y="1557338"/>
            <a:ext cx="6373813" cy="4217987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75780" name="Rectangle 2"/>
          <p:cNvSpPr>
            <a:spLocks/>
          </p:cNvSpPr>
          <p:nvPr/>
        </p:nvSpPr>
        <p:spPr bwMode="auto">
          <a:xfrm>
            <a:off x="107950" y="160338"/>
            <a:ext cx="8928100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694" rIns="0" bIns="45694"/>
          <a:lstStyle/>
          <a:p>
            <a:pPr algn="ctr">
              <a:lnSpc>
                <a:spcPct val="85000"/>
              </a:lnSpc>
            </a:pPr>
            <a:r>
              <a:rPr lang="en-US" sz="3200" b="1">
                <a:solidFill>
                  <a:srgbClr val="FFCC00"/>
                </a:solidFill>
                <a:latin typeface="Arial" pitchFamily="34" charset="0"/>
                <a:cs typeface="Arial" pitchFamily="34" charset="0"/>
                <a:sym typeface="Helvetica Light"/>
              </a:rPr>
              <a:t>Colloquio medico-paziente :</a:t>
            </a:r>
          </a:p>
          <a:p>
            <a:pPr algn="ctr">
              <a:lnSpc>
                <a:spcPct val="85000"/>
              </a:lnSpc>
            </a:pPr>
            <a:r>
              <a:rPr lang="en-US" sz="3200" b="1">
                <a:solidFill>
                  <a:srgbClr val="FFCC00"/>
                </a:solidFill>
                <a:latin typeface="Arial" pitchFamily="34" charset="0"/>
                <a:cs typeface="Arial" pitchFamily="34" charset="0"/>
                <a:sym typeface="Helvetica Light"/>
              </a:rPr>
              <a:t>Rapporto in crisi ?</a:t>
            </a:r>
          </a:p>
        </p:txBody>
      </p:sp>
      <p:sp>
        <p:nvSpPr>
          <p:cNvPr id="92164" name="Segnaposto numero diapositiva 1"/>
          <p:cNvSpPr txBox="1">
            <a:spLocks noGrp="1"/>
          </p:cNvSpPr>
          <p:nvPr/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103B6814-739E-4234-8388-20652BDD6B20}" type="slidenum">
              <a:rPr lang="it-IT" sz="1200">
                <a:solidFill>
                  <a:schemeClr val="tx2"/>
                </a:solidFill>
                <a:latin typeface="+mn-lt"/>
              </a:rPr>
              <a:pPr>
                <a:defRPr/>
              </a:pPr>
              <a:t>12</a:t>
            </a:fld>
            <a:endParaRPr lang="it-IT" sz="120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3116"/>
            <a:ext cx="8229600" cy="1143000"/>
          </a:xfrm>
        </p:spPr>
        <p:txBody>
          <a:bodyPr>
            <a:normAutofit/>
          </a:bodyPr>
          <a:lstStyle/>
          <a:p>
            <a:r>
              <a:rPr lang="it-IT" sz="5400" dirty="0" smtClean="0"/>
              <a:t>PILLOLA DI  SAGGEZZA?</a:t>
            </a:r>
            <a:endParaRPr lang="it-IT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4282" y="117693"/>
            <a:ext cx="878687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i="1" dirty="0"/>
              <a:t>Alessandro Magno, in punto di morte, convocò i suoi fidati generali, per dettare loro le sue ultime volontà.</a:t>
            </a:r>
            <a:br>
              <a:rPr lang="it-IT" i="1" dirty="0"/>
            </a:br>
            <a:r>
              <a:rPr lang="it-IT" i="1" dirty="0"/>
              <a:t>Ho tre precisi desideri da esprimervi, disse:</a:t>
            </a:r>
            <a:br>
              <a:rPr lang="it-IT" i="1" dirty="0"/>
            </a:br>
            <a:r>
              <a:rPr lang="it-IT" i="1" dirty="0"/>
              <a:t/>
            </a:r>
            <a:br>
              <a:rPr lang="it-IT" i="1" dirty="0"/>
            </a:br>
            <a:endParaRPr lang="it-IT" i="1" dirty="0" smtClean="0"/>
          </a:p>
          <a:p>
            <a:r>
              <a:rPr lang="it-IT" i="1" dirty="0" smtClean="0"/>
              <a:t>1</a:t>
            </a:r>
            <a:r>
              <a:rPr lang="it-IT" i="1" dirty="0"/>
              <a:t>) </a:t>
            </a:r>
            <a:r>
              <a:rPr lang="it-IT" b="1" i="1" dirty="0"/>
              <a:t>che la mia bara sia trasportata a spalle, da nessun altro se non dai medici che non hanno saputo guarirmi</a:t>
            </a:r>
            <a:r>
              <a:rPr lang="it-IT" i="1" dirty="0"/>
              <a:t>;</a:t>
            </a:r>
            <a:br>
              <a:rPr lang="it-IT" i="1" dirty="0"/>
            </a:br>
            <a:r>
              <a:rPr lang="it-IT" i="1" dirty="0"/>
              <a:t>2) che i tesori, gli ori e le pietre preziose conquistate ai nemici vengano sparse e disseminate a vantaggio del popolo, </a:t>
            </a:r>
            <a:r>
              <a:rPr lang="it-IT" i="1" dirty="0" smtClean="0"/>
              <a:t>lungo </a:t>
            </a:r>
            <a:r>
              <a:rPr lang="it-IT" i="1" dirty="0"/>
              <a:t>la strada che porta alla mia tomba;</a:t>
            </a:r>
            <a:br>
              <a:rPr lang="it-IT" i="1" dirty="0"/>
            </a:br>
            <a:r>
              <a:rPr lang="it-IT" i="1" dirty="0"/>
              <a:t>3) che le mie mani siano lasciate penzolare fuori della bara, alla chiara vista di tutti.</a:t>
            </a:r>
            <a:br>
              <a:rPr lang="it-IT" i="1" dirty="0"/>
            </a:br>
            <a:r>
              <a:rPr lang="it-IT" i="1" dirty="0"/>
              <a:t/>
            </a:r>
            <a:br>
              <a:rPr lang="it-IT" i="1" dirty="0"/>
            </a:br>
            <a:r>
              <a:rPr lang="it-IT" i="1" dirty="0"/>
              <a:t>Uno dei generali, scioccato da queste strane ed inaudite ultime volontà del grande condottiero, chiese ad Alessandro:</a:t>
            </a:r>
            <a:br>
              <a:rPr lang="it-IT" i="1" dirty="0"/>
            </a:br>
            <a:r>
              <a:rPr lang="it-IT" i="1" dirty="0"/>
              <a:t>Sire, qual è mai il motivo di tutto questo?</a:t>
            </a:r>
            <a:br>
              <a:rPr lang="it-IT" i="1" dirty="0"/>
            </a:br>
            <a:r>
              <a:rPr lang="it-IT" i="1" dirty="0"/>
              <a:t>L’imperatore, con la voce ormai bassa e tremula, gli rispose:</a:t>
            </a:r>
            <a:br>
              <a:rPr lang="it-IT" i="1" dirty="0"/>
            </a:br>
            <a:r>
              <a:rPr lang="it-IT" i="1" dirty="0"/>
              <a:t/>
            </a:r>
            <a:br>
              <a:rPr lang="it-IT" i="1" dirty="0"/>
            </a:br>
            <a:r>
              <a:rPr lang="it-IT" i="1" dirty="0"/>
              <a:t>1) </a:t>
            </a:r>
            <a:r>
              <a:rPr lang="it-IT" b="1" i="1" dirty="0"/>
              <a:t>voglio solo i medici a portarmi all’ultima mia dimora, per dimostrare a tutti che non hanno alcun potere di fronte alla malattia e alla morte;</a:t>
            </a:r>
            <a:r>
              <a:rPr lang="it-IT" i="1" dirty="0"/>
              <a:t/>
            </a:r>
            <a:br>
              <a:rPr lang="it-IT" i="1" dirty="0"/>
            </a:br>
            <a:r>
              <a:rPr lang="it-IT" i="1" dirty="0"/>
              <a:t>2) voglio il suolo pubblico ricoperto dai miei tesori, perché la gente umile ne tragga qualche vantaggio, ma soprattutto per ricordare a tutti che i beni materiali, qui conquistati, qui restano;</a:t>
            </a:r>
            <a:br>
              <a:rPr lang="it-IT" i="1" dirty="0"/>
            </a:br>
            <a:r>
              <a:rPr lang="it-IT" i="1" dirty="0"/>
              <a:t>3) voglio le mie mani penzolanti al vento, perché la gente capisca che a mani vuote veniamo e a mani vuote andiamo via.</a:t>
            </a:r>
            <a:br>
              <a:rPr lang="it-IT" i="1" dirty="0"/>
            </a:br>
            <a:endParaRPr lang="it-IT" dirty="0"/>
          </a:p>
        </p:txBody>
      </p:sp>
      <p:pic>
        <p:nvPicPr>
          <p:cNvPr id="4" name="Picture 6" descr="Immagine correlat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500042"/>
            <a:ext cx="2357454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8562" name="Picture 2" descr="trappola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188913"/>
            <a:ext cx="6443663" cy="6443662"/>
          </a:xfrm>
          <a:prstGeom prst="rect">
            <a:avLst/>
          </a:prstGeom>
          <a:noFill/>
        </p:spPr>
      </p:pic>
      <p:sp>
        <p:nvSpPr>
          <p:cNvPr id="578563" name="Text Box 3"/>
          <p:cNvSpPr txBox="1">
            <a:spLocks noChangeArrowheads="1"/>
          </p:cNvSpPr>
          <p:nvPr/>
        </p:nvSpPr>
        <p:spPr bwMode="auto">
          <a:xfrm>
            <a:off x="900113" y="188913"/>
            <a:ext cx="7273925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0" i="1" dirty="0">
                <a:solidFill>
                  <a:srgbClr val="FF0000"/>
                </a:solidFill>
              </a:rPr>
              <a:t>In conclusione</a:t>
            </a:r>
            <a:endParaRPr lang="it-IT" sz="2800" b="0" dirty="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it-IT" sz="2800" b="0" i="1" dirty="0"/>
              <a:t>affinché  l’attività </a:t>
            </a:r>
            <a:r>
              <a:rPr lang="it-IT" sz="2800" i="1" dirty="0"/>
              <a:t>d</a:t>
            </a:r>
            <a:r>
              <a:rPr lang="it-IT" sz="2800" b="0" i="1" dirty="0" smtClean="0"/>
              <a:t>el medico </a:t>
            </a:r>
            <a:r>
              <a:rPr lang="it-IT" sz="2800" b="0" i="1" dirty="0"/>
              <a:t/>
            </a:r>
            <a:br>
              <a:rPr lang="it-IT" sz="2800" b="0" i="1" dirty="0"/>
            </a:br>
            <a:r>
              <a:rPr lang="it-IT" sz="2800" b="0" i="1" dirty="0"/>
              <a:t>non si trasformi in trappola…</a:t>
            </a:r>
          </a:p>
        </p:txBody>
      </p:sp>
      <p:sp>
        <p:nvSpPr>
          <p:cNvPr id="578564" name="Text Box 4"/>
          <p:cNvSpPr txBox="1">
            <a:spLocks noChangeArrowheads="1"/>
          </p:cNvSpPr>
          <p:nvPr/>
        </p:nvSpPr>
        <p:spPr bwMode="auto">
          <a:xfrm>
            <a:off x="500034" y="5072074"/>
            <a:ext cx="83534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i="1" dirty="0"/>
              <a:t>è indispensabile operare secondo i consueti parametri di buona pratica </a:t>
            </a:r>
            <a:r>
              <a:rPr lang="it-IT" sz="2800" i="1" dirty="0" smtClean="0"/>
              <a:t>clinica e appropriatezza </a:t>
            </a:r>
            <a:r>
              <a:rPr lang="it-IT" sz="2800" b="1" i="1" dirty="0" smtClean="0">
                <a:solidFill>
                  <a:srgbClr val="FF0000"/>
                </a:solidFill>
              </a:rPr>
              <a:t>VERA </a:t>
            </a:r>
            <a:r>
              <a:rPr lang="it-IT" sz="2800" b="1" i="1" dirty="0" smtClean="0"/>
              <a:t>a tutela del cittadino e della professione</a:t>
            </a:r>
            <a:endParaRPr lang="it-IT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8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8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8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DEFINIZIONE  MEDICINA  DIFENSIVA</a:t>
            </a:r>
            <a:br>
              <a:rPr lang="it-IT" sz="3600" b="1" dirty="0" smtClean="0"/>
            </a:br>
            <a:r>
              <a:rPr lang="it-IT" sz="3200" b="1" dirty="0" smtClean="0"/>
              <a:t>( U.S Congress, 1994)</a:t>
            </a:r>
            <a:endParaRPr lang="it-IT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928934"/>
            <a:ext cx="8286808" cy="3214710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it-IT" dirty="0" smtClean="0"/>
              <a:t>Quando il medico prescrive esami, visite specialistiche, ricoveri ospedalieri in eccesso (</a:t>
            </a:r>
            <a:r>
              <a:rPr lang="it-IT" b="1" dirty="0" smtClean="0"/>
              <a:t>medicina difensiva positiva</a:t>
            </a:r>
            <a:r>
              <a:rPr lang="it-IT" dirty="0" smtClean="0"/>
              <a:t>);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/>
              <a:t>Quando il medico evita pazienti a rischio o procedure ad alto rischio ( </a:t>
            </a:r>
            <a:r>
              <a:rPr lang="it-IT" b="1" dirty="0" smtClean="0"/>
              <a:t>medicina difensiva negativa</a:t>
            </a:r>
            <a:r>
              <a:rPr lang="it-IT" dirty="0" smtClean="0"/>
              <a:t>)</a:t>
            </a:r>
            <a:endParaRPr lang="it-IT" dirty="0"/>
          </a:p>
        </p:txBody>
      </p:sp>
      <p:pic>
        <p:nvPicPr>
          <p:cNvPr id="21506" name="Picture 2" descr="Immagine correlat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1571612"/>
            <a:ext cx="1928826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/>
              <a:t>MEDICINA  DIFENSIVA</a:t>
            </a:r>
            <a:endParaRPr lang="it-IT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357694"/>
            <a:ext cx="8229600" cy="132873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it-IT" dirty="0" smtClean="0"/>
              <a:t>    </a:t>
            </a:r>
            <a:r>
              <a:rPr lang="it-IT" sz="4000" b="1" dirty="0" smtClean="0"/>
              <a:t>PRATICATA PER EVITARE IL PERICOLO DEL CONTENZIOSO LEGALE</a:t>
            </a:r>
            <a:endParaRPr lang="it-IT" sz="4000" b="1" dirty="0"/>
          </a:p>
        </p:txBody>
      </p:sp>
      <p:pic>
        <p:nvPicPr>
          <p:cNvPr id="10242" name="Picture 2" descr="http://www.telemeditalia.it/HP3Image/cover/1645_gen_296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1428736"/>
            <a:ext cx="2819400" cy="2628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 b="1" dirty="0" smtClean="0"/>
              <a:t>MEDICINA  DIFENSIVA: RADICI ANTICHE</a:t>
            </a:r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200" b="1" dirty="0" smtClean="0"/>
              <a:t>(Historie Alexandri Magni, Curzio Rufo, IV sec, a.C)</a:t>
            </a:r>
            <a:endParaRPr lang="it-IT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0364" y="2000240"/>
            <a:ext cx="3786214" cy="4286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/>
              <a:t>    </a:t>
            </a:r>
            <a:r>
              <a:rPr lang="it-IT" sz="2400" dirty="0" smtClean="0"/>
              <a:t>Alessandro Magno riuscì a trovare un medico disponibile ad estrarre dal suo corpo una freccia rimediata in battaglia </a:t>
            </a:r>
            <a:r>
              <a:rPr lang="it-IT" sz="2400" b="1" u="sng" dirty="0" smtClean="0"/>
              <a:t>solo dopo aver promesso l’impunità</a:t>
            </a:r>
            <a:r>
              <a:rPr lang="it-IT" sz="2400" dirty="0" smtClean="0"/>
              <a:t> a un certo Critobulo che infine intervenne ed estrasse la freccia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9218" name="AutoShape 2" descr="Risultati immagini per FOTOGRAFIE alessandro magno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9220" name="Picture 4" descr="Immagine correlat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643446"/>
            <a:ext cx="1785918" cy="2000240"/>
          </a:xfrm>
          <a:prstGeom prst="rect">
            <a:avLst/>
          </a:prstGeom>
          <a:noFill/>
        </p:spPr>
      </p:pic>
      <p:pic>
        <p:nvPicPr>
          <p:cNvPr id="9222" name="Picture 6" descr="Immagine correlata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2643182"/>
            <a:ext cx="2500330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/>
              <a:t>COSTI  MEDICINA  DIFENSIVA</a:t>
            </a:r>
            <a:endParaRPr lang="it-IT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2357430"/>
            <a:ext cx="5572164" cy="2971808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 </a:t>
            </a:r>
          </a:p>
          <a:p>
            <a:pPr algn="ctr">
              <a:buNone/>
            </a:pPr>
            <a:r>
              <a:rPr lang="it-IT" b="1" dirty="0" smtClean="0"/>
              <a:t>10 miliardi di EURO</a:t>
            </a:r>
          </a:p>
          <a:p>
            <a:pPr algn="ctr">
              <a:buNone/>
            </a:pPr>
            <a:endParaRPr lang="it-IT" b="1" dirty="0"/>
          </a:p>
          <a:p>
            <a:pPr algn="ctr">
              <a:buNone/>
            </a:pPr>
            <a:r>
              <a:rPr lang="it-IT" b="1" dirty="0" smtClean="0"/>
              <a:t>0,75% del PIL</a:t>
            </a:r>
            <a:endParaRPr lang="it-IT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5786454"/>
            <a:ext cx="7500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Fonte: Commissione parlamentare d’inchiesta sugli errori sanitari </a:t>
            </a:r>
            <a:endParaRPr lang="it-IT" sz="2000" dirty="0"/>
          </a:p>
        </p:txBody>
      </p:sp>
      <p:pic>
        <p:nvPicPr>
          <p:cNvPr id="8196" name="Picture 4" descr="Immagine correlat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1714488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COSTI  MEDICINA  DIFENSIVA</a:t>
            </a:r>
            <a:endParaRPr lang="it-I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Incidenza sul totale della spesa sanitaria:</a:t>
            </a:r>
          </a:p>
          <a:p>
            <a:pPr algn="ctr">
              <a:buNone/>
            </a:pPr>
            <a:r>
              <a:rPr lang="it-IT" b="1" dirty="0" smtClean="0"/>
              <a:t>10,5%</a:t>
            </a:r>
          </a:p>
          <a:p>
            <a:pPr algn="just"/>
            <a:r>
              <a:rPr lang="it-IT" dirty="0" smtClean="0"/>
              <a:t>Farmaci 1,9%</a:t>
            </a:r>
          </a:p>
          <a:p>
            <a:pPr algn="just"/>
            <a:r>
              <a:rPr lang="it-IT" dirty="0" smtClean="0"/>
              <a:t>Visite 1,7%</a:t>
            </a:r>
          </a:p>
          <a:p>
            <a:pPr algn="just"/>
            <a:r>
              <a:rPr lang="it-IT" dirty="0" smtClean="0"/>
              <a:t>Esami di lab. 0,7%</a:t>
            </a:r>
          </a:p>
          <a:p>
            <a:pPr algn="just"/>
            <a:r>
              <a:rPr lang="it-IT" dirty="0" smtClean="0"/>
              <a:t>Esami strumentali 0,8%</a:t>
            </a:r>
          </a:p>
          <a:p>
            <a:pPr algn="just"/>
            <a:r>
              <a:rPr lang="it-IT" dirty="0" smtClean="0"/>
              <a:t>Ricoveri 4,6%</a:t>
            </a:r>
            <a:endParaRPr lang="it-IT" dirty="0"/>
          </a:p>
        </p:txBody>
      </p:sp>
      <p:sp>
        <p:nvSpPr>
          <p:cNvPr id="4" name="Rectangle 3"/>
          <p:cNvSpPr/>
          <p:nvPr/>
        </p:nvSpPr>
        <p:spPr>
          <a:xfrm>
            <a:off x="1285852" y="6143644"/>
            <a:ext cx="68580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Fonte: Commissione parlamentare d’inchiesta sugli errori sanitari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14291"/>
            <a:ext cx="7772400" cy="1214446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DIMENSIONI  DEL  PROBLEMA</a:t>
            </a:r>
            <a:endParaRPr lang="it-IT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285992"/>
            <a:ext cx="8286808" cy="2786082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it-IT" sz="2400" dirty="0" smtClean="0"/>
              <a:t>77,9% del campione ha tenuto almeno un comportamento di M.D. </a:t>
            </a:r>
            <a:r>
              <a:rPr lang="it-IT" sz="2400" dirty="0"/>
              <a:t>n</a:t>
            </a:r>
            <a:r>
              <a:rPr lang="it-IT" sz="2400" dirty="0" smtClean="0"/>
              <a:t>ell’ultimo mese di lavoro (92,3% nella classe 32-42 anni);</a:t>
            </a:r>
          </a:p>
          <a:p>
            <a:pPr algn="just">
              <a:buFont typeface="Arial" pitchFamily="34" charset="0"/>
              <a:buChar char="•"/>
            </a:pPr>
            <a:r>
              <a:rPr lang="it-IT" sz="2400" dirty="0" smtClean="0"/>
              <a:t>68,9 % ha proposto e disposto ricovero di pazienti gestibili ambulatorialmente;</a:t>
            </a:r>
          </a:p>
          <a:p>
            <a:pPr algn="just">
              <a:buFont typeface="Arial" pitchFamily="34" charset="0"/>
              <a:buChar char="•"/>
            </a:pPr>
            <a:r>
              <a:rPr lang="it-IT" sz="2400" dirty="0" smtClean="0"/>
              <a:t>61,3% ha prescritto un numero di esami maggiore rispetto a quello necessario;</a:t>
            </a:r>
          </a:p>
          <a:p>
            <a:pPr algn="just">
              <a:buFont typeface="Arial" pitchFamily="34" charset="0"/>
              <a:buChar char="•"/>
            </a:pPr>
            <a:endParaRPr lang="it-IT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5572140"/>
            <a:ext cx="7572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Fonti: C.Studi F.Stella, Università Cattolica del S. Cuore di Milano</a:t>
            </a:r>
          </a:p>
          <a:p>
            <a:r>
              <a:rPr lang="it-IT" dirty="0"/>
              <a:t> </a:t>
            </a:r>
            <a:r>
              <a:rPr lang="it-IT" dirty="0" smtClean="0"/>
              <a:t>           Ordine provinciale dei medici –chirurghi e degli odontoiatri di Roma</a:t>
            </a:r>
          </a:p>
          <a:p>
            <a:r>
              <a:rPr lang="it-IT" dirty="0" smtClean="0"/>
              <a:t>      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FOTOGRAFIA  DELLO  STATO  D’ANIMO DEI  MEDICI  ITALIANI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786215"/>
          </a:xfrm>
        </p:spPr>
        <p:txBody>
          <a:bodyPr>
            <a:normAutofit/>
          </a:bodyPr>
          <a:lstStyle/>
          <a:p>
            <a:r>
              <a:rPr lang="it-IT" sz="2000" dirty="0" smtClean="0"/>
              <a:t>78,2% dei medici ritiene di avere un maggior rischio di incorrere in procedimenti giudiziari rispetto al passato</a:t>
            </a:r>
          </a:p>
          <a:p>
            <a:r>
              <a:rPr lang="it-IT" sz="2000" dirty="0" smtClean="0"/>
              <a:t>65,4% ritiene di subire una indebita pressione nella pratica  clinica quotidiana a causa della possibilità di tale evenienza</a:t>
            </a:r>
          </a:p>
          <a:p>
            <a:r>
              <a:rPr lang="it-IT" sz="2000" dirty="0" smtClean="0"/>
              <a:t>67,5% subisce l’influenza di esperienze di contenzioso legale capitate ai propri colleghi</a:t>
            </a:r>
          </a:p>
          <a:p>
            <a:r>
              <a:rPr lang="it-IT" sz="2000" dirty="0" smtClean="0"/>
              <a:t>59,8% ha paura di ricevere richieste di risarcimento</a:t>
            </a:r>
          </a:p>
          <a:p>
            <a:r>
              <a:rPr lang="it-IT" sz="2000" dirty="0" smtClean="0"/>
              <a:t>51,8% risente di personali esperienze di contenzioso legale</a:t>
            </a:r>
          </a:p>
          <a:p>
            <a:r>
              <a:rPr lang="it-IT" sz="2000" dirty="0" smtClean="0"/>
              <a:t>43,5% esprime il timore di ricevere pubblicità negativa dei mass-media</a:t>
            </a:r>
          </a:p>
          <a:p>
            <a:r>
              <a:rPr lang="it-IT" sz="2000" dirty="0" smtClean="0"/>
              <a:t>15% teme di incorrere in sanzioni disciplinari</a:t>
            </a:r>
          </a:p>
          <a:p>
            <a:endParaRPr lang="it-IT" sz="2000" dirty="0" smtClean="0"/>
          </a:p>
          <a:p>
            <a:endParaRPr lang="it-IT" sz="2000" dirty="0" smtClean="0"/>
          </a:p>
          <a:p>
            <a:endParaRPr lang="it-IT" sz="2400" dirty="0"/>
          </a:p>
        </p:txBody>
      </p:sp>
      <p:sp>
        <p:nvSpPr>
          <p:cNvPr id="4" name="Rectangle 3"/>
          <p:cNvSpPr/>
          <p:nvPr/>
        </p:nvSpPr>
        <p:spPr>
          <a:xfrm>
            <a:off x="357158" y="6072206"/>
            <a:ext cx="85011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Fonti: C.Studi F.Stella, Università Cattolica del S. Cuore di Milano</a:t>
            </a:r>
          </a:p>
          <a:p>
            <a:r>
              <a:rPr lang="it-IT" sz="1600" dirty="0" smtClean="0"/>
              <a:t>            Ordine provinciale dei medici –chirurghi e degli odontoiatri di Roma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 smtClean="0"/>
              <a:t>FOTOGRAFIA  DELLO  STATO  D’ANIMO DEI  MEDICI  ITALIANI</a:t>
            </a:r>
            <a:endParaRPr lang="it-I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3328998"/>
          </a:xfrm>
        </p:spPr>
        <p:txBody>
          <a:bodyPr>
            <a:normAutofit/>
          </a:bodyPr>
          <a:lstStyle/>
          <a:p>
            <a:r>
              <a:rPr lang="it-IT" sz="2000" dirty="0" smtClean="0"/>
              <a:t>58,6% ha chiesto il consulto di altri specialisti pur non ritenendolo necessario</a:t>
            </a:r>
          </a:p>
          <a:p>
            <a:r>
              <a:rPr lang="it-IT" sz="2000" dirty="0" smtClean="0"/>
              <a:t>51,5% ha prescritto farmaci non necessari</a:t>
            </a:r>
          </a:p>
          <a:p>
            <a:r>
              <a:rPr lang="it-IT" sz="2000" dirty="0" smtClean="0"/>
              <a:t>24,4% ha prescritto trattamenti non necessari </a:t>
            </a:r>
          </a:p>
          <a:p>
            <a:r>
              <a:rPr lang="it-IT" sz="2000" dirty="0" smtClean="0"/>
              <a:t>26,2% ha escluso pazienti a rischio da alcuni trattamenti, al di là delle normali regole di prudenza</a:t>
            </a:r>
          </a:p>
          <a:p>
            <a:r>
              <a:rPr lang="it-IT" sz="2000" dirty="0" smtClean="0"/>
              <a:t>14% ha evitato procedure rischiose ( diagnostiche o terapeutiche) su pazienti che avrebbero potuto trarne beneficio</a:t>
            </a:r>
            <a:endParaRPr lang="it-IT" sz="2000" dirty="0"/>
          </a:p>
        </p:txBody>
      </p:sp>
      <p:sp>
        <p:nvSpPr>
          <p:cNvPr id="4" name="Rectangle 3"/>
          <p:cNvSpPr/>
          <p:nvPr/>
        </p:nvSpPr>
        <p:spPr>
          <a:xfrm>
            <a:off x="357158" y="5857892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Fonti: C.Studi F.Stella, Università Cattolica del S. Cuore di Milano</a:t>
            </a:r>
          </a:p>
          <a:p>
            <a:r>
              <a:rPr lang="it-IT" dirty="0" smtClean="0"/>
              <a:t>            Ordine provinciale dei medici –chirurghi e degli odontoiatri di Roma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571</Words>
  <Application>Microsoft Office PowerPoint</Application>
  <PresentationFormat>On-screen Show (4:3)</PresentationFormat>
  <Paragraphs>67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LA MEDICINA DIFENSIVA, nuova realtà nel rapporto medico paziente, tutela per la professionalità del medico o garanzia per la salute del cittadino ?</vt:lpstr>
      <vt:lpstr>DEFINIZIONE  MEDICINA  DIFENSIVA ( U.S Congress, 1994)</vt:lpstr>
      <vt:lpstr>MEDICINA  DIFENSIVA</vt:lpstr>
      <vt:lpstr>MEDICINA  DIFENSIVA: RADICI ANTICHE (Historie Alexandri Magni, Curzio Rufo, IV sec, a.C)</vt:lpstr>
      <vt:lpstr>COSTI  MEDICINA  DIFENSIVA</vt:lpstr>
      <vt:lpstr>COSTI  MEDICINA  DIFENSIVA</vt:lpstr>
      <vt:lpstr>DIMENSIONI  DEL  PROBLEMA</vt:lpstr>
      <vt:lpstr>FOTOGRAFIA  DELLO  STATO  D’ANIMO DEI  MEDICI  ITALIANI</vt:lpstr>
      <vt:lpstr>FOTOGRAFIA  DELLO  STATO  D’ANIMO DEI  MEDICI  ITALIANI</vt:lpstr>
      <vt:lpstr>Un medico preoccupato e non tranquillo  è un medico non efficente e un pericolo per il cittadino</vt:lpstr>
      <vt:lpstr>MEDICINA  DIFENSIVA</vt:lpstr>
      <vt:lpstr>Slide 12</vt:lpstr>
      <vt:lpstr>PILLOLA DI  SAGGEZZA?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DEFINIZIONE  MEDICINA  DIFENSIVA ( U.S Congress, 1994)</dc:title>
  <dc:creator>Gianluigi Spata</dc:creator>
  <cp:lastModifiedBy>Gianluigi Spata</cp:lastModifiedBy>
  <cp:revision>53</cp:revision>
  <dcterms:created xsi:type="dcterms:W3CDTF">2015-08-20T14:01:58Z</dcterms:created>
  <dcterms:modified xsi:type="dcterms:W3CDTF">2015-10-26T20:41:46Z</dcterms:modified>
</cp:coreProperties>
</file>